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3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36" y="29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80bee03b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80bee03b7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d80bee03b7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e de titre">
  <p:cSld name="Diapositive de titr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l="5594" r="5603"/>
          <a:stretch/>
        </p:blipFill>
        <p:spPr>
          <a:xfrm>
            <a:off x="1331913" y="0"/>
            <a:ext cx="7812000" cy="49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16000" tIns="0" rIns="72000" bIns="468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080"/>
              <a:buFont typeface="Libre Franklin Thin"/>
              <a:buNone/>
              <a:defRPr sz="1200">
                <a:solidFill>
                  <a:schemeClr val="lt1"/>
                </a:solidFill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15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647" y="80283"/>
            <a:ext cx="1175301" cy="508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26">
          <p15:clr>
            <a:srgbClr val="FBAE40"/>
          </p15:clr>
        </p15:guide>
        <p15:guide id="4" orient="horz" pos="123">
          <p15:clr>
            <a:srgbClr val="FBAE40"/>
          </p15:clr>
        </p15:guide>
        <p15:guide id="5" orient="horz" pos="3117">
          <p15:clr>
            <a:srgbClr val="FBAE40"/>
          </p15:clr>
        </p15:guide>
        <p15:guide id="6" pos="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>
  <p:cSld name="Deux contenu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body" idx="1"/>
          </p:nvPr>
        </p:nvSpPr>
        <p:spPr>
          <a:xfrm>
            <a:off x="904875" y="1563700"/>
            <a:ext cx="3667200" cy="3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body" idx="2"/>
          </p:nvPr>
        </p:nvSpPr>
        <p:spPr>
          <a:xfrm>
            <a:off x="4572000" y="1563700"/>
            <a:ext cx="4059300" cy="3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seul">
  <p:cSld name="Titre seul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re seul">
  <p:cSld name="1_Titre seul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0000" tIns="0" rIns="72000" bIns="468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906575" y="100"/>
            <a:ext cx="7724700" cy="5143500"/>
          </a:xfrm>
          <a:prstGeom prst="rect">
            <a:avLst/>
          </a:prstGeom>
        </p:spPr>
        <p:txBody>
          <a:bodyPr spcFirstLastPara="1" wrap="square" lIns="180000" tIns="45700" rIns="91425" bIns="45700" anchor="t" anchorCtr="0">
            <a:noAutofit/>
          </a:bodyPr>
          <a:lstStyle>
            <a:lvl1pPr lvl="0" rtl="0">
              <a:spcBef>
                <a:spcPts val="750"/>
              </a:spcBef>
              <a:spcAft>
                <a:spcPts val="0"/>
              </a:spcAft>
              <a:buNone/>
              <a:defRPr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 rtl="0">
              <a:spcBef>
                <a:spcPts val="75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75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75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75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75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75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75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75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re seul">
  <p:cSld name="2_Titre seul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906575" y="5200"/>
            <a:ext cx="8237400" cy="5138400"/>
          </a:xfrm>
          <a:prstGeom prst="rect">
            <a:avLst/>
          </a:prstGeom>
        </p:spPr>
        <p:txBody>
          <a:bodyPr spcFirstLastPara="1" wrap="square" lIns="180000" tIns="45700" rIns="91425" bIns="45700" anchor="t" anchorCtr="0">
            <a:noAutofit/>
          </a:bodyPr>
          <a:lstStyle>
            <a:lvl1pPr lvl="0" rtl="0">
              <a:spcBef>
                <a:spcPts val="750"/>
              </a:spcBef>
              <a:spcAft>
                <a:spcPts val="0"/>
              </a:spcAft>
              <a:buNone/>
              <a:defRPr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 rtl="0">
              <a:spcBef>
                <a:spcPts val="75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75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75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75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75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75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75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75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re seul">
  <p:cSld name="3_Titre seul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904875" y="1563718"/>
            <a:ext cx="7647000" cy="3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de section">
  <p:cSld name="Titre de section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0" y="2571750"/>
            <a:ext cx="4059000" cy="25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500"/>
              <a:buNone/>
              <a:defRPr>
                <a:solidFill>
                  <a:srgbClr val="918F8F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400"/>
              <a:buNone/>
              <a:defRPr>
                <a:solidFill>
                  <a:srgbClr val="918F8F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300"/>
              <a:buNone/>
              <a:defRPr>
                <a:solidFill>
                  <a:srgbClr val="918F8F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>
                <a:solidFill>
                  <a:srgbClr val="918F8F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100"/>
              <a:buNone/>
              <a:defRPr>
                <a:solidFill>
                  <a:srgbClr val="918F8F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000"/>
              <a:buNone/>
              <a:defRPr>
                <a:solidFill>
                  <a:srgbClr val="918F8F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900"/>
              <a:buNone/>
              <a:defRPr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2"/>
          </p:nvPr>
        </p:nvSpPr>
        <p:spPr>
          <a:xfrm>
            <a:off x="906575" y="5200"/>
            <a:ext cx="3665400" cy="5143500"/>
          </a:xfrm>
          <a:prstGeom prst="rect">
            <a:avLst/>
          </a:prstGeom>
        </p:spPr>
        <p:txBody>
          <a:bodyPr spcFirstLastPara="1" wrap="square" lIns="180000" tIns="45700" rIns="91425" bIns="45700" anchor="t" anchorCtr="0">
            <a:noAutofit/>
          </a:bodyPr>
          <a:lstStyle>
            <a:lvl1pPr lvl="0">
              <a:spcBef>
                <a:spcPts val="750"/>
              </a:spcBef>
              <a:spcAft>
                <a:spcPts val="0"/>
              </a:spcAft>
              <a:buNone/>
              <a:defRPr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>
              <a:spcBef>
                <a:spcPts val="75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75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75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75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75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75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75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75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re de section">
  <p:cSld name="2_Titre de section">
    <p:bg>
      <p:bgPr>
        <a:noFill/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90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>
            <a:off x="906575" y="5200"/>
            <a:ext cx="3665400" cy="5143500"/>
          </a:xfrm>
          <a:prstGeom prst="rect">
            <a:avLst/>
          </a:prstGeom>
        </p:spPr>
        <p:txBody>
          <a:bodyPr spcFirstLastPara="1" wrap="square" lIns="180000" tIns="45700" rIns="91425" bIns="45700" anchor="t" anchorCtr="0">
            <a:noAutofit/>
          </a:bodyPr>
          <a:lstStyle>
            <a:lvl1pPr lvl="0" rtl="0">
              <a:spcBef>
                <a:spcPts val="750"/>
              </a:spcBef>
              <a:spcAft>
                <a:spcPts val="0"/>
              </a:spcAft>
              <a:buNone/>
              <a:defRPr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 rtl="0">
              <a:spcBef>
                <a:spcPts val="75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75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75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75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75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75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75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75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2"/>
          </p:nvPr>
        </p:nvSpPr>
        <p:spPr>
          <a:xfrm>
            <a:off x="4572000" y="2571750"/>
            <a:ext cx="4059000" cy="25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500"/>
              <a:buNone/>
              <a:defRPr>
                <a:solidFill>
                  <a:srgbClr val="918F8F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400"/>
              <a:buNone/>
              <a:defRPr>
                <a:solidFill>
                  <a:srgbClr val="918F8F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300"/>
              <a:buNone/>
              <a:defRPr>
                <a:solidFill>
                  <a:srgbClr val="918F8F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>
                <a:solidFill>
                  <a:srgbClr val="918F8F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100"/>
              <a:buNone/>
              <a:defRPr>
                <a:solidFill>
                  <a:srgbClr val="918F8F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000"/>
              <a:buNone/>
              <a:defRPr>
                <a:solidFill>
                  <a:srgbClr val="918F8F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900"/>
              <a:buNone/>
              <a:defRPr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re de section">
  <p:cSld name="1_Titre de sec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lvl="1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lvl="2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lvl="3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lvl="4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lvl="5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lvl="6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lvl="7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lvl="8" indent="0" algn="ctr">
              <a:spcBef>
                <a:spcPts val="0"/>
              </a:spcBef>
              <a:buNone/>
              <a:defRPr sz="700" b="1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1"/>
          </p:nvPr>
        </p:nvSpPr>
        <p:spPr>
          <a:xfrm>
            <a:off x="906575" y="5200"/>
            <a:ext cx="3665400" cy="5143500"/>
          </a:xfrm>
          <a:prstGeom prst="rect">
            <a:avLst/>
          </a:prstGeom>
        </p:spPr>
        <p:txBody>
          <a:bodyPr spcFirstLastPara="1" wrap="square" lIns="180000" tIns="45700" rIns="91425" bIns="45700" anchor="t" anchorCtr="0">
            <a:noAutofit/>
          </a:bodyPr>
          <a:lstStyle>
            <a:lvl1pPr lvl="0" rtl="0">
              <a:spcBef>
                <a:spcPts val="750"/>
              </a:spcBef>
              <a:spcAft>
                <a:spcPts val="0"/>
              </a:spcAft>
              <a:buNone/>
              <a:defRPr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 rtl="0">
              <a:spcBef>
                <a:spcPts val="75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75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75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75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75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75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75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75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2"/>
          </p:nvPr>
        </p:nvSpPr>
        <p:spPr>
          <a:xfrm>
            <a:off x="4572000" y="2571750"/>
            <a:ext cx="4059000" cy="25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>
                <a:solidFill>
                  <a:schemeClr val="lt2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500"/>
              <a:buNone/>
              <a:defRPr>
                <a:solidFill>
                  <a:srgbClr val="918F8F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400"/>
              <a:buNone/>
              <a:defRPr>
                <a:solidFill>
                  <a:srgbClr val="918F8F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300"/>
              <a:buNone/>
              <a:defRPr>
                <a:solidFill>
                  <a:srgbClr val="918F8F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200"/>
              <a:buNone/>
              <a:defRPr>
                <a:solidFill>
                  <a:srgbClr val="918F8F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100"/>
              <a:buNone/>
              <a:defRPr>
                <a:solidFill>
                  <a:srgbClr val="918F8F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1000"/>
              <a:buNone/>
              <a:defRPr>
                <a:solidFill>
                  <a:srgbClr val="918F8F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18F8F"/>
              </a:buClr>
              <a:buSzPts val="900"/>
              <a:buNone/>
              <a:defRPr>
                <a:solidFill>
                  <a:srgbClr val="918F8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>
  <p:cSld name="Titre et contenu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904875" y="1563701"/>
            <a:ext cx="7726500" cy="3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re et contenu">
  <p:cSld name="1_Titre et contenu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904875" y="1563700"/>
            <a:ext cx="4573800" cy="3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2"/>
          </p:nvPr>
        </p:nvSpPr>
        <p:spPr>
          <a:xfrm>
            <a:off x="5478575" y="5200"/>
            <a:ext cx="3152700" cy="5143500"/>
          </a:xfrm>
          <a:prstGeom prst="rect">
            <a:avLst/>
          </a:prstGeom>
        </p:spPr>
        <p:txBody>
          <a:bodyPr spcFirstLastPara="1" wrap="square" lIns="180000" tIns="45700" rIns="91425" bIns="45700" anchor="t" anchorCtr="0">
            <a:noAutofit/>
          </a:bodyPr>
          <a:lstStyle>
            <a:lvl1pPr lvl="0" rtl="0">
              <a:spcBef>
                <a:spcPts val="750"/>
              </a:spcBef>
              <a:spcAft>
                <a:spcPts val="0"/>
              </a:spcAft>
              <a:buNone/>
              <a:defRPr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 rtl="0">
              <a:spcBef>
                <a:spcPts val="75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75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75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75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75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75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75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75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re et contenu">
  <p:cSld name="2_Titre et contenu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body" idx="1"/>
          </p:nvPr>
        </p:nvSpPr>
        <p:spPr>
          <a:xfrm>
            <a:off x="4049400" y="1563701"/>
            <a:ext cx="4581600" cy="3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2"/>
          </p:nvPr>
        </p:nvSpPr>
        <p:spPr>
          <a:xfrm>
            <a:off x="906575" y="5200"/>
            <a:ext cx="3142800" cy="5143500"/>
          </a:xfrm>
          <a:prstGeom prst="rect">
            <a:avLst/>
          </a:prstGeom>
        </p:spPr>
        <p:txBody>
          <a:bodyPr spcFirstLastPara="1" wrap="square" lIns="180000" tIns="45700" rIns="91425" bIns="45700" anchor="t" anchorCtr="0">
            <a:noAutofit/>
          </a:bodyPr>
          <a:lstStyle>
            <a:lvl1pPr lvl="0" rtl="0">
              <a:spcBef>
                <a:spcPts val="750"/>
              </a:spcBef>
              <a:spcAft>
                <a:spcPts val="0"/>
              </a:spcAft>
              <a:buNone/>
              <a:defRPr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 rtl="0">
              <a:spcBef>
                <a:spcPts val="75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75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75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75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75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75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75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75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re et contenu">
  <p:cSld name="4_Titre et contenu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body" idx="1"/>
          </p:nvPr>
        </p:nvSpPr>
        <p:spPr>
          <a:xfrm>
            <a:off x="4049400" y="1563701"/>
            <a:ext cx="4581600" cy="3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4049402" y="131025"/>
            <a:ext cx="45816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2"/>
          </p:nvPr>
        </p:nvSpPr>
        <p:spPr>
          <a:xfrm>
            <a:off x="906575" y="5200"/>
            <a:ext cx="3144600" cy="5138400"/>
          </a:xfrm>
          <a:prstGeom prst="rect">
            <a:avLst/>
          </a:prstGeom>
        </p:spPr>
        <p:txBody>
          <a:bodyPr spcFirstLastPara="1" wrap="square" lIns="180000" tIns="45700" rIns="91425" bIns="45700" anchor="t" anchorCtr="0">
            <a:noAutofit/>
          </a:bodyPr>
          <a:lstStyle>
            <a:lvl1pPr lvl="0" rtl="0">
              <a:spcBef>
                <a:spcPts val="750"/>
              </a:spcBef>
              <a:spcAft>
                <a:spcPts val="0"/>
              </a:spcAft>
              <a:buNone/>
              <a:defRPr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 rtl="0">
              <a:spcBef>
                <a:spcPts val="75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75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75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75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75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75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75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75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re et contenu">
  <p:cSld name="3_Titre et contenu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body" idx="1"/>
          </p:nvPr>
        </p:nvSpPr>
        <p:spPr>
          <a:xfrm>
            <a:off x="4572000" y="1576125"/>
            <a:ext cx="4059000" cy="35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lvl="0" indent="-33147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31469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ubTitle" idx="2"/>
          </p:nvPr>
        </p:nvSpPr>
        <p:spPr>
          <a:xfrm>
            <a:off x="906575" y="1576125"/>
            <a:ext cx="3667200" cy="3567300"/>
          </a:xfrm>
          <a:prstGeom prst="rect">
            <a:avLst/>
          </a:prstGeom>
        </p:spPr>
        <p:txBody>
          <a:bodyPr spcFirstLastPara="1" wrap="square" lIns="180000" tIns="45700" rIns="91425" bIns="45700" anchor="t" anchorCtr="0">
            <a:noAutofit/>
          </a:bodyPr>
          <a:lstStyle>
            <a:lvl1pPr lvl="0" rtl="0">
              <a:spcBef>
                <a:spcPts val="750"/>
              </a:spcBef>
              <a:spcAft>
                <a:spcPts val="0"/>
              </a:spcAft>
              <a:buNone/>
              <a:defRPr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 rtl="0">
              <a:spcBef>
                <a:spcPts val="75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75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75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75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75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75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75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75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  <a:defRPr sz="32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45700" rIns="91425" bIns="45700" anchor="t" anchorCtr="0">
            <a:noAutofit/>
          </a:bodyPr>
          <a:lstStyle>
            <a:lvl1pPr marL="457200" marR="0" lvl="0" indent="-33147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11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ctr" rtl="0">
              <a:spcBef>
                <a:spcPts val="0"/>
              </a:spcBef>
              <a:buNone/>
              <a:defRPr sz="700" b="1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130273" y="132334"/>
            <a:ext cx="653952" cy="28302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318669" y="4774450"/>
            <a:ext cx="2847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00" b="1">
                <a:solidFill>
                  <a:srgbClr val="FF0000"/>
                </a:solidFill>
              </a:rPr>
              <a:t>■ 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126">
          <p15:clr>
            <a:srgbClr val="F26B43"/>
          </p15:clr>
        </p15:guide>
        <p15:guide id="3" pos="5602">
          <p15:clr>
            <a:srgbClr val="F26B43"/>
          </p15:clr>
        </p15:guide>
        <p15:guide id="4" pos="2880">
          <p15:clr>
            <a:srgbClr val="F26B43"/>
          </p15:clr>
        </p15:guide>
        <p15:guide id="5" orient="horz" pos="123">
          <p15:clr>
            <a:srgbClr val="F26B43"/>
          </p15:clr>
        </p15:guide>
        <p15:guide id="6" orient="horz" pos="3117">
          <p15:clr>
            <a:srgbClr val="F26B43"/>
          </p15:clr>
        </p15:guide>
        <p15:guide id="7" pos="570">
          <p15:clr>
            <a:srgbClr val="F26B43"/>
          </p15:clr>
        </p15:guide>
        <p15:guide id="8" pos="1155">
          <p15:clr>
            <a:srgbClr val="F26B43"/>
          </p15:clr>
        </p15:guide>
        <p15:guide id="9" pos="1728">
          <p15:clr>
            <a:srgbClr val="F26B43"/>
          </p15:clr>
        </p15:guide>
        <p15:guide id="10" pos="2304">
          <p15:clr>
            <a:srgbClr val="F26B43"/>
          </p15:clr>
        </p15:guide>
        <p15:guide id="11" pos="3456">
          <p15:clr>
            <a:srgbClr val="F26B43"/>
          </p15:clr>
        </p15:guide>
        <p15:guide id="12" pos="4035">
          <p15:clr>
            <a:srgbClr val="F26B43"/>
          </p15:clr>
        </p15:guide>
        <p15:guide id="13" pos="4608">
          <p15:clr>
            <a:srgbClr val="F26B43"/>
          </p15:clr>
        </p15:guide>
        <p15:guide id="14" pos="5180">
          <p15:clr>
            <a:srgbClr val="F26B43"/>
          </p15:clr>
        </p15:guide>
        <p15:guide id="15" orient="horz" pos="490">
          <p15:clr>
            <a:srgbClr val="F26B43"/>
          </p15:clr>
        </p15:guide>
        <p15:guide id="16" orient="horz" pos="985">
          <p15:clr>
            <a:srgbClr val="F26B43"/>
          </p15:clr>
        </p15:guide>
        <p15:guide id="17" orient="horz" pos="1475">
          <p15:clr>
            <a:srgbClr val="F26B43"/>
          </p15:clr>
        </p15:guide>
        <p15:guide id="18" orient="horz" pos="1962">
          <p15:clr>
            <a:srgbClr val="F26B43"/>
          </p15:clr>
        </p15:guide>
        <p15:guide id="19" orient="horz" pos="2458">
          <p15:clr>
            <a:srgbClr val="F26B43"/>
          </p15:clr>
        </p15:guide>
        <p15:guide id="20" orient="horz" pos="2950">
          <p15:clr>
            <a:srgbClr val="F26B43"/>
          </p15:clr>
        </p15:guide>
        <p15:guide id="21" pos="5437">
          <p15:clr>
            <a:srgbClr val="F26B43"/>
          </p15:clr>
        </p15:guide>
        <p15:guide id="22" orient="horz">
          <p15:clr>
            <a:srgbClr val="F26B43"/>
          </p15:clr>
        </p15:guide>
        <p15:guide id="23" pos="5760">
          <p15:clr>
            <a:srgbClr val="F26B43"/>
          </p15:clr>
        </p15:guide>
        <p15:guide id="24" orient="horz" pos="3240">
          <p15:clr>
            <a:srgbClr val="F26B43"/>
          </p15:clr>
        </p15:guide>
        <p15:guide id="2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1925" y="-28238"/>
            <a:ext cx="9431050" cy="62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ctrTitle"/>
          </p:nvPr>
        </p:nvSpPr>
        <p:spPr>
          <a:xfrm>
            <a:off x="1396800" y="46475"/>
            <a:ext cx="3175200" cy="146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16000" tIns="0" rIns="72000" bIns="468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"/>
              <a:buNone/>
            </a:pPr>
            <a:r>
              <a:rPr lang="fr-FR" dirty="0" err="1"/>
              <a:t>Aerial</a:t>
            </a:r>
            <a:r>
              <a:rPr lang="fr-FR" dirty="0"/>
              <a:t> </a:t>
            </a:r>
            <a:r>
              <a:rPr lang="fr-FR" dirty="0" err="1"/>
              <a:t>Robotics</a:t>
            </a:r>
            <a:r>
              <a:rPr lang="fr-FR" dirty="0"/>
              <a:t> </a:t>
            </a:r>
            <a:endParaRPr dirty="0"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1"/>
          </p:nvPr>
        </p:nvSpPr>
        <p:spPr>
          <a:xfrm>
            <a:off x="1331925" y="3991975"/>
            <a:ext cx="1828800" cy="1151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80"/>
              <a:buNone/>
            </a:pPr>
            <a:r>
              <a:rPr lang="fr-FR"/>
              <a:t>Grégoire Bergamo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80"/>
              <a:buNone/>
            </a:pPr>
            <a:r>
              <a:rPr lang="fr-FR"/>
              <a:t>Shadi Naguib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80"/>
              <a:buNone/>
            </a:pPr>
            <a:r>
              <a:rPr lang="fr-FR"/>
              <a:t>Nikitas Papadopoulos</a:t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6400800" y="4683125"/>
            <a:ext cx="1828800" cy="46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100" dirty="0">
                <a:solidFill>
                  <a:srgbClr val="413C3A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June 1st 2021</a:t>
            </a:r>
            <a:endParaRPr sz="1100" dirty="0">
              <a:solidFill>
                <a:srgbClr val="413C3A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97722" y="4622622"/>
            <a:ext cx="284700" cy="2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600">
                <a:solidFill>
                  <a:srgbClr val="FF0000"/>
                </a:solidFill>
              </a:rPr>
              <a:t>■</a:t>
            </a:r>
            <a:r>
              <a:rPr lang="fr-FR" sz="600" b="1">
                <a:solidFill>
                  <a:srgbClr val="FF0000"/>
                </a:solidFill>
              </a:rPr>
              <a:t> </a:t>
            </a:r>
            <a:endParaRPr/>
          </a:p>
        </p:txBody>
      </p:sp>
      <p:sp>
        <p:nvSpPr>
          <p:cNvPr id="91" name="Google Shape;91;p17"/>
          <p:cNvSpPr txBox="1"/>
          <p:nvPr/>
        </p:nvSpPr>
        <p:spPr>
          <a:xfrm rot="-5400000">
            <a:off x="-909075" y="2257800"/>
            <a:ext cx="3000000" cy="6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</a:t>
            </a:r>
            <a:r>
              <a:rPr lang="fr-FR" sz="3200" b="1">
                <a:solidFill>
                  <a:schemeClr val="accent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</a:t>
            </a:r>
            <a:r>
              <a:rPr lang="fr-FR" sz="32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</a:t>
            </a:r>
            <a:r>
              <a:rPr lang="fr-FR" sz="3200" b="1">
                <a:solidFill>
                  <a:schemeClr val="accent5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z</a:t>
            </a:r>
            <a:r>
              <a:rPr lang="fr-FR" sz="3200" b="1">
                <a:solidFill>
                  <a:schemeClr val="accent6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y</a:t>
            </a:r>
            <a:r>
              <a:rPr lang="fr-FR" sz="32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t="14456" r="2238"/>
          <a:stretch/>
        </p:blipFill>
        <p:spPr>
          <a:xfrm>
            <a:off x="241750" y="216018"/>
            <a:ext cx="4059000" cy="4735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4572050" y="195275"/>
            <a:ext cx="40590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Environmental setup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2</a:t>
            </a:fld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4711350" y="1473950"/>
            <a:ext cx="4059000" cy="26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ibre Franklin"/>
              <a:buChar char="●"/>
            </a:pPr>
            <a:r>
              <a:rPr lang="fr-FR" sz="20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Cow pattern on pads</a:t>
            </a:r>
            <a:endParaRPr sz="20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ibre Franklin"/>
              <a:buChar char="●"/>
            </a:pPr>
            <a:r>
              <a:rPr lang="fr-FR" sz="20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Cylindrical obstacles of different sizes</a:t>
            </a:r>
            <a:endParaRPr sz="20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ibre Franklin"/>
              <a:buChar char="●"/>
            </a:pPr>
            <a:r>
              <a:rPr lang="fr-FR" sz="20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Real-sized arena</a:t>
            </a:r>
            <a:endParaRPr sz="20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ibre Franklin"/>
              <a:buChar char="●"/>
            </a:pPr>
            <a:r>
              <a:rPr lang="fr-FR" sz="20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Carpet pattern on floor</a:t>
            </a:r>
            <a:endParaRPr sz="20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1077275" y="3445475"/>
            <a:ext cx="756300" cy="9132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/>
          <p:nvPr/>
        </p:nvSpPr>
        <p:spPr>
          <a:xfrm>
            <a:off x="2264075" y="2214625"/>
            <a:ext cx="575400" cy="7380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2998975" y="2654150"/>
            <a:ext cx="756300" cy="9672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/>
          <p:nvPr/>
        </p:nvSpPr>
        <p:spPr>
          <a:xfrm>
            <a:off x="2114350" y="1506925"/>
            <a:ext cx="313800" cy="3108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8"/>
          <p:cNvSpPr txBox="1"/>
          <p:nvPr/>
        </p:nvSpPr>
        <p:spPr>
          <a:xfrm>
            <a:off x="2152925" y="1949550"/>
            <a:ext cx="797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highlight>
                  <a:schemeClr val="lt1"/>
                </a:highlight>
              </a:rPr>
              <a:t>Obstacle</a:t>
            </a:r>
            <a:endParaRPr sz="1000">
              <a:highlight>
                <a:schemeClr val="lt1"/>
              </a:highlight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3026825" y="2387925"/>
            <a:ext cx="797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highlight>
                  <a:schemeClr val="lt1"/>
                </a:highlight>
              </a:rPr>
              <a:t>Obstacle</a:t>
            </a:r>
            <a:endParaRPr sz="1000">
              <a:highlight>
                <a:schemeClr val="lt1"/>
              </a:highlight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1010150" y="3181350"/>
            <a:ext cx="9195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highlight>
                  <a:schemeClr val="lt1"/>
                </a:highlight>
              </a:rPr>
              <a:t>Landing pad</a:t>
            </a:r>
            <a:endParaRPr sz="1000">
              <a:highlight>
                <a:schemeClr val="lt1"/>
              </a:highlight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1872400" y="1094250"/>
            <a:ext cx="797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highlight>
                  <a:schemeClr val="lt1"/>
                </a:highlight>
              </a:rPr>
              <a:t>Take off pad</a:t>
            </a:r>
            <a:endParaRPr sz="1000">
              <a:highlight>
                <a:schemeClr val="lt1"/>
              </a:highlight>
            </a:endParaRPr>
          </a:p>
        </p:txBody>
      </p:sp>
      <p:cxnSp>
        <p:nvCxnSpPr>
          <p:cNvPr id="108" name="Google Shape;108;p18"/>
          <p:cNvCxnSpPr/>
          <p:nvPr/>
        </p:nvCxnSpPr>
        <p:spPr>
          <a:xfrm>
            <a:off x="1585025" y="2442975"/>
            <a:ext cx="165000" cy="261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9" name="Google Shape;109;p18"/>
          <p:cNvSpPr txBox="1"/>
          <p:nvPr/>
        </p:nvSpPr>
        <p:spPr>
          <a:xfrm>
            <a:off x="1220500" y="2061825"/>
            <a:ext cx="919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highlight>
                  <a:schemeClr val="lt1"/>
                </a:highlight>
              </a:rPr>
              <a:t>Landing region delimitation</a:t>
            </a:r>
            <a:endParaRPr sz="800">
              <a:highlight>
                <a:schemeClr val="lt1"/>
              </a:highlight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150" y="195283"/>
            <a:ext cx="535024" cy="155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4572000" y="308475"/>
            <a:ext cx="4059000" cy="10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</a:pPr>
            <a:r>
              <a:rPr lang="fr-FR" dirty="0" err="1"/>
              <a:t>Strategy</a:t>
            </a:r>
            <a:endParaRPr dirty="0"/>
          </a:p>
        </p:txBody>
      </p:sp>
      <p:sp>
        <p:nvSpPr>
          <p:cNvPr id="116" name="Google Shape;116;p19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464200"/>
            <a:ext cx="4435524" cy="3171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615913" y="483975"/>
            <a:ext cx="3356100" cy="741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0" tIns="0" rIns="72000" bIns="468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</a:pPr>
            <a:r>
              <a:rPr lang="fr-FR" dirty="0">
                <a:solidFill>
                  <a:srgbClr val="413C3A"/>
                </a:solidFill>
              </a:rPr>
              <a:t>State machine</a:t>
            </a:r>
            <a:endParaRPr dirty="0">
              <a:solidFill>
                <a:srgbClr val="413C3A"/>
              </a:solidFill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4711350" y="1509750"/>
            <a:ext cx="4309800" cy="25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ibre Franklin"/>
              <a:buChar char="●"/>
            </a:pPr>
            <a:r>
              <a:rPr lang="fr-FR" sz="19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Always re-</a:t>
            </a:r>
            <a:r>
              <a:rPr lang="fr-FR" sz="19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adjusting</a:t>
            </a:r>
            <a:r>
              <a:rPr lang="fr-FR" sz="19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position</a:t>
            </a:r>
            <a:endParaRPr sz="19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ibre Franklin"/>
              <a:buChar char="●"/>
            </a:pPr>
            <a:r>
              <a:rPr lang="fr-FR" sz="19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Different</a:t>
            </a:r>
            <a:r>
              <a:rPr lang="fr-FR" sz="19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fr-FR" sz="19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sweeping</a:t>
            </a:r>
            <a:r>
              <a:rPr lang="fr-FR" sz="19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fr-FR" sz="19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regions</a:t>
            </a:r>
            <a:endParaRPr sz="19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ibre Franklin"/>
              <a:buChar char="●"/>
            </a:pPr>
            <a:r>
              <a:rPr lang="fr-FR" sz="19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Robust</a:t>
            </a:r>
            <a:r>
              <a:rPr lang="fr-FR" sz="19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landing </a:t>
            </a:r>
            <a:r>
              <a:rPr lang="fr-FR" sz="19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method</a:t>
            </a:r>
            <a:endParaRPr sz="19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Libre Franklin"/>
              <a:buChar char="●"/>
            </a:pPr>
            <a:r>
              <a:rPr lang="fr-FR" sz="19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Wall </a:t>
            </a:r>
            <a:r>
              <a:rPr lang="fr-FR" sz="19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following</a:t>
            </a:r>
            <a:r>
              <a:rPr lang="fr-FR" sz="19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obstacle </a:t>
            </a:r>
            <a:r>
              <a:rPr lang="fr-FR" sz="19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avoidance</a:t>
            </a:r>
            <a:endParaRPr sz="19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4572113" y="5200"/>
            <a:ext cx="40590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</a:pPr>
            <a:r>
              <a:rPr lang="fr-FR"/>
              <a:t>Results</a:t>
            </a:r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4</a:t>
            </a:fld>
            <a:endParaRPr/>
          </a:p>
        </p:txBody>
      </p:sp>
      <p:sp>
        <p:nvSpPr>
          <p:cNvPr id="126" name="Google Shape;126;p20"/>
          <p:cNvSpPr txBox="1"/>
          <p:nvPr/>
        </p:nvSpPr>
        <p:spPr>
          <a:xfrm>
            <a:off x="4711350" y="1433550"/>
            <a:ext cx="4577700" cy="3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Char char="●"/>
            </a:pP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Avoids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all types of obstacles</a:t>
            </a: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Char char="●"/>
            </a:pP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Always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finds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landing and takeoff pads</a:t>
            </a: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Char char="●"/>
            </a:pP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Can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fly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fast and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still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maintain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precision</a:t>
            </a: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Char char="●"/>
            </a:pPr>
            <a:r>
              <a:rPr lang="fr-FR" sz="1800" b="1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Stats: 9/10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landing in end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region</a:t>
            </a: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	     </a:t>
            </a:r>
            <a:r>
              <a:rPr lang="fr-FR" sz="1800" b="1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8/10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landing in start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region</a:t>
            </a: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	     </a:t>
            </a:r>
            <a:r>
              <a:rPr lang="fr-FR" sz="1800" b="1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2:40 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average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time per run </a:t>
            </a: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	    </a:t>
            </a:r>
            <a:r>
              <a:rPr lang="fr-FR" sz="2100" b="1" dirty="0">
                <a:solidFill>
                  <a:srgbClr val="E30613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27 </a:t>
            </a:r>
            <a:r>
              <a:rPr lang="fr-FR" sz="2100" b="1" dirty="0" err="1">
                <a:solidFill>
                  <a:srgbClr val="E30613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broken</a:t>
            </a:r>
            <a:r>
              <a:rPr lang="fr-FR" sz="2100" b="1" dirty="0">
                <a:solidFill>
                  <a:srgbClr val="E30613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fr-FR" sz="2100" b="1" dirty="0" err="1">
                <a:solidFill>
                  <a:srgbClr val="E30613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propellers</a:t>
            </a:r>
            <a:endParaRPr sz="2100" b="1" dirty="0">
              <a:solidFill>
                <a:srgbClr val="E30613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615913" y="483975"/>
            <a:ext cx="3356100" cy="741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0" tIns="0" rIns="72000" bIns="468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</a:pPr>
            <a:r>
              <a:rPr lang="fr-FR">
                <a:solidFill>
                  <a:srgbClr val="413C3A"/>
                </a:solidFill>
              </a:rPr>
              <a:t>Demonstration</a:t>
            </a:r>
            <a:endParaRPr>
              <a:solidFill>
                <a:srgbClr val="413C3A"/>
              </a:solidFill>
            </a:endParaRPr>
          </a:p>
        </p:txBody>
      </p:sp>
      <p:pic>
        <p:nvPicPr>
          <p:cNvPr id="3" name="Group_22_Video_Compressed">
            <a:hlinkClick r:id="" action="ppaction://media"/>
            <a:extLst>
              <a:ext uri="{FF2B5EF4-FFF2-40B4-BE49-F238E27FC236}">
                <a16:creationId xmlns:a16="http://schemas.microsoft.com/office/drawing/2014/main" id="{1BCB4882-B142-4C1E-9F96-5898EBFF28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5138" y="1433550"/>
            <a:ext cx="4057650" cy="228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00" cy="163500"/>
          </a:xfrm>
          <a:prstGeom prst="rect">
            <a:avLst/>
          </a:prstGeom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5</a:t>
            </a:fld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4572125" y="5200"/>
            <a:ext cx="37221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"/>
              <a:buNone/>
            </a:pPr>
            <a:r>
              <a:rPr lang="fr-FR"/>
              <a:t>Extra slide - Specificities </a:t>
            </a:r>
            <a:endParaRPr/>
          </a:p>
        </p:txBody>
      </p:sp>
      <p:sp>
        <p:nvSpPr>
          <p:cNvPr id="136" name="Google Shape;136;p21"/>
          <p:cNvSpPr txBox="1"/>
          <p:nvPr/>
        </p:nvSpPr>
        <p:spPr>
          <a:xfrm>
            <a:off x="4711350" y="1509750"/>
            <a:ext cx="43098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Char char="●"/>
            </a:pP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Take-off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region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sweep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adds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robustness</a:t>
            </a: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Char char="●"/>
            </a:pP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Trial-and-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error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approach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for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avoidance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and landing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thresholds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ibre Franklin"/>
              <a:buChar char="●"/>
            </a:pP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Ability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to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choose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which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is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the best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way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to </a:t>
            </a:r>
            <a:r>
              <a:rPr lang="fr-FR" sz="1800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avoid</a:t>
            </a:r>
            <a:r>
              <a:rPr lang="fr-FR" sz="18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obstacles</a:t>
            </a: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" y="971500"/>
            <a:ext cx="4267326" cy="3200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296143">
            <a:off x="654686" y="-327774"/>
            <a:ext cx="1532424" cy="205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922075" y="2417764"/>
            <a:ext cx="2841775" cy="28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1408650" y="1403550"/>
            <a:ext cx="6326700" cy="10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0000" tIns="0" rIns="72000" bIns="468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ibre Franklin"/>
              <a:buNone/>
            </a:pPr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for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>
                <a:solidFill>
                  <a:schemeClr val="accent1"/>
                </a:solidFill>
              </a:rPr>
              <a:t>c</a:t>
            </a:r>
            <a:r>
              <a:rPr lang="fr-FR" dirty="0" err="1">
                <a:solidFill>
                  <a:schemeClr val="accent2"/>
                </a:solidFill>
              </a:rPr>
              <a:t>r</a:t>
            </a:r>
            <a:r>
              <a:rPr lang="fr-FR" dirty="0" err="1"/>
              <a:t>a</a:t>
            </a:r>
            <a:r>
              <a:rPr lang="fr-FR" dirty="0" err="1">
                <a:solidFill>
                  <a:schemeClr val="accent5"/>
                </a:solidFill>
              </a:rPr>
              <a:t>z</a:t>
            </a:r>
            <a:r>
              <a:rPr lang="fr-FR" dirty="0" err="1">
                <a:solidFill>
                  <a:schemeClr val="accent6"/>
                </a:solidFill>
              </a:rPr>
              <a:t>y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!</a:t>
            </a:r>
            <a:endParaRPr dirty="0"/>
          </a:p>
        </p:txBody>
      </p:sp>
      <p:sp>
        <p:nvSpPr>
          <p:cNvPr id="145" name="Google Shape;145;p22"/>
          <p:cNvSpPr txBox="1">
            <a:spLocks noGrp="1"/>
          </p:cNvSpPr>
          <p:nvPr>
            <p:ph type="sldNum" idx="12"/>
          </p:nvPr>
        </p:nvSpPr>
        <p:spPr>
          <a:xfrm>
            <a:off x="8631238" y="195263"/>
            <a:ext cx="512762" cy="16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0" rIns="90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6</a:t>
            </a:fld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065063">
            <a:off x="6950200" y="-87400"/>
            <a:ext cx="1730550" cy="173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51401" y="2844900"/>
            <a:ext cx="4092600" cy="22986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132079">
            <a:off x="7547550" y="3297551"/>
            <a:ext cx="775998" cy="775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 rotWithShape="1">
          <a:blip r:embed="rId7">
            <a:alphaModFix/>
          </a:blip>
          <a:srcRect l="28096" t="27346" r="12616" b="8415"/>
          <a:stretch/>
        </p:blipFill>
        <p:spPr>
          <a:xfrm rot="-6309589">
            <a:off x="1123376" y="3784338"/>
            <a:ext cx="901678" cy="691000"/>
          </a:xfrm>
          <a:prstGeom prst="mathPlus">
            <a:avLst>
              <a:gd name="adj1" fmla="val 23520"/>
            </a:avLst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82210">
            <a:off x="-152801" y="245700"/>
            <a:ext cx="1532425" cy="205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98576" y="2129426"/>
            <a:ext cx="985249" cy="98524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/>
          <p:nvPr/>
        </p:nvSpPr>
        <p:spPr>
          <a:xfrm rot="-652236">
            <a:off x="591246" y="1674304"/>
            <a:ext cx="432145" cy="683031"/>
          </a:xfrm>
          <a:custGeom>
            <a:avLst/>
            <a:gdLst/>
            <a:ahLst/>
            <a:cxnLst/>
            <a:rect l="l" t="t" r="r" b="b"/>
            <a:pathLst>
              <a:path w="17285" h="27320" extrusionOk="0">
                <a:moveTo>
                  <a:pt x="17285" y="27320"/>
                </a:moveTo>
                <a:cubicBezTo>
                  <a:pt x="9664" y="19701"/>
                  <a:pt x="0" y="10776"/>
                  <a:pt x="0" y="0"/>
                </a:cubicBezTo>
              </a:path>
            </a:pathLst>
          </a:custGeom>
          <a:noFill/>
          <a:ln w="28575" cap="flat" cmpd="sng">
            <a:solidFill>
              <a:srgbClr val="E0666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3" name="Google Shape;153;p22"/>
          <p:cNvSpPr/>
          <p:nvPr/>
        </p:nvSpPr>
        <p:spPr>
          <a:xfrm>
            <a:off x="921150" y="1539400"/>
            <a:ext cx="432125" cy="683000"/>
          </a:xfrm>
          <a:custGeom>
            <a:avLst/>
            <a:gdLst/>
            <a:ahLst/>
            <a:cxnLst/>
            <a:rect l="l" t="t" r="r" b="b"/>
            <a:pathLst>
              <a:path w="17285" h="27320" extrusionOk="0">
                <a:moveTo>
                  <a:pt x="17285" y="27320"/>
                </a:moveTo>
                <a:cubicBezTo>
                  <a:pt x="9664" y="19701"/>
                  <a:pt x="0" y="10776"/>
                  <a:pt x="0" y="0"/>
                </a:cubicBezTo>
              </a:path>
            </a:pathLst>
          </a:custGeom>
          <a:noFill/>
          <a:ln w="28575" cap="flat" cmpd="sng">
            <a:solidFill>
              <a:srgbClr val="E0666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4" name="Google Shape;154;p22"/>
          <p:cNvSpPr/>
          <p:nvPr/>
        </p:nvSpPr>
        <p:spPr>
          <a:xfrm rot="-1769108" flipH="1">
            <a:off x="1557769" y="1163058"/>
            <a:ext cx="587612" cy="878630"/>
          </a:xfrm>
          <a:custGeom>
            <a:avLst/>
            <a:gdLst/>
            <a:ahLst/>
            <a:cxnLst/>
            <a:rect l="l" t="t" r="r" b="b"/>
            <a:pathLst>
              <a:path w="17285" h="27320" extrusionOk="0">
                <a:moveTo>
                  <a:pt x="17285" y="27320"/>
                </a:moveTo>
                <a:cubicBezTo>
                  <a:pt x="9664" y="19701"/>
                  <a:pt x="0" y="10776"/>
                  <a:pt x="0" y="0"/>
                </a:cubicBezTo>
              </a:path>
            </a:pathLst>
          </a:custGeom>
          <a:noFill/>
          <a:ln w="28575" cap="flat" cmpd="sng">
            <a:solidFill>
              <a:srgbClr val="E0666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5" name="Google Shape;155;p22"/>
          <p:cNvSpPr/>
          <p:nvPr/>
        </p:nvSpPr>
        <p:spPr>
          <a:xfrm rot="-1769087" flipH="1">
            <a:off x="1354227" y="1258536"/>
            <a:ext cx="432132" cy="683011"/>
          </a:xfrm>
          <a:custGeom>
            <a:avLst/>
            <a:gdLst/>
            <a:ahLst/>
            <a:cxnLst/>
            <a:rect l="l" t="t" r="r" b="b"/>
            <a:pathLst>
              <a:path w="17285" h="27320" extrusionOk="0">
                <a:moveTo>
                  <a:pt x="17285" y="27320"/>
                </a:moveTo>
                <a:cubicBezTo>
                  <a:pt x="9664" y="19701"/>
                  <a:pt x="0" y="10776"/>
                  <a:pt x="0" y="0"/>
                </a:cubicBezTo>
              </a:path>
            </a:pathLst>
          </a:custGeom>
          <a:noFill/>
          <a:ln w="28575" cap="flat" cmpd="sng">
            <a:solidFill>
              <a:srgbClr val="E06666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56" name="Google Shape;156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89150" y="195283"/>
            <a:ext cx="535024" cy="155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30613"/>
      </a:hlink>
      <a:folHlink>
        <a:srgbClr val="4F8F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143</Words>
  <Application>Microsoft Office PowerPoint</Application>
  <PresentationFormat>Affichage à l'écran (16:9)</PresentationFormat>
  <Paragraphs>53</Paragraphs>
  <Slides>6</Slides>
  <Notes>6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Libre Franklin</vt:lpstr>
      <vt:lpstr>Libre Franklin Thin</vt:lpstr>
      <vt:lpstr>Noto Sans Symbols</vt:lpstr>
      <vt:lpstr>Thème Office</vt:lpstr>
      <vt:lpstr>Aerial Robotics </vt:lpstr>
      <vt:lpstr>Environmental setup</vt:lpstr>
      <vt:lpstr>Strategy</vt:lpstr>
      <vt:lpstr>Results</vt:lpstr>
      <vt:lpstr>Extra slide - Specificities </vt:lpstr>
      <vt:lpstr>Thank you for this crazy project!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Aerial Robotics</dc:title>
  <dc:creator>Gregoire Bergamo</dc:creator>
  <cp:lastModifiedBy>Gregoire Bergamo</cp:lastModifiedBy>
  <cp:revision>4</cp:revision>
  <dcterms:modified xsi:type="dcterms:W3CDTF">2021-05-30T19:37:50Z</dcterms:modified>
</cp:coreProperties>
</file>